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7" r:id="rId3"/>
    <p:sldId id="309" r:id="rId4"/>
    <p:sldId id="275" r:id="rId5"/>
    <p:sldId id="269" r:id="rId6"/>
    <p:sldId id="288" r:id="rId7"/>
    <p:sldId id="289" r:id="rId8"/>
    <p:sldId id="290" r:id="rId9"/>
    <p:sldId id="291" r:id="rId10"/>
    <p:sldId id="292" r:id="rId11"/>
    <p:sldId id="294" r:id="rId12"/>
    <p:sldId id="295" r:id="rId13"/>
    <p:sldId id="296" r:id="rId14"/>
    <p:sldId id="293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1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  <p14:sldId id="309"/>
          </p14:sldIdLst>
        </p14:section>
        <p14:section name="Rotas" id="{7F1FA4B1-133E-4146-B954-D1A09392D35B}">
          <p14:sldIdLst>
            <p14:sldId id="275"/>
          </p14:sldIdLst>
        </p14:section>
        <p14:section name="Rotas - Definição" id="{271AEE1A-A6DA-4E73-8212-4312EC3A24A7}">
          <p14:sldIdLst>
            <p14:sldId id="269"/>
            <p14:sldId id="288"/>
          </p14:sldIdLst>
        </p14:section>
        <p14:section name="Rotas Simples" id="{1BC99B59-6786-4994-881E-4CFAA7048943}">
          <p14:sldIdLst>
            <p14:sldId id="289"/>
            <p14:sldId id="290"/>
            <p14:sldId id="291"/>
            <p14:sldId id="292"/>
            <p14:sldId id="294"/>
            <p14:sldId id="295"/>
          </p14:sldIdLst>
        </p14:section>
        <p14:section name="Rotas Filhas" id="{AC20FEA5-781F-42D6-A3E7-A966D765D18B}">
          <p14:sldIdLst>
            <p14:sldId id="296"/>
            <p14:sldId id="293"/>
            <p14:sldId id="297"/>
            <p14:sldId id="298"/>
            <p14:sldId id="299"/>
          </p14:sldIdLst>
        </p14:section>
        <p14:section name="Rotas Lazy Loading" id="{DFE70462-F4D5-4A90-ABB2-AFAFA398C920}">
          <p14:sldIdLst>
            <p14:sldId id="300"/>
            <p14:sldId id="301"/>
            <p14:sldId id="302"/>
            <p14:sldId id="303"/>
            <p14:sldId id="304"/>
            <p14:sldId id="305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33156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  <p:sldLayoutId id="21474838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A196C4E-A77D-4CEB-BEC2-F94A480D8FE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B278E77-3D32-4E9A-AC33-15867DEDD42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F50F0-BFA3-4C69-AEB8-BB7EAEA9100D}"/>
              </a:ext>
            </a:extLst>
          </p:cNvPr>
          <p:cNvSpPr/>
          <p:nvPr/>
        </p:nvSpPr>
        <p:spPr>
          <a:xfrm>
            <a:off x="1224687" y="123611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arquivo html do componente;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o html com as opções do Menu;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nosso exemplo vamos utilizar as classes do BootStrap;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D7F93-EBBD-498A-9CDB-B2F64379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48" y="3301382"/>
            <a:ext cx="8296275" cy="2724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EE3395-4B4E-422C-BC98-6C56E4FEF263}"/>
              </a:ext>
            </a:extLst>
          </p:cNvPr>
          <p:cNvSpPr/>
          <p:nvPr/>
        </p:nvSpPr>
        <p:spPr>
          <a:xfrm>
            <a:off x="2814948" y="620244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router-outlet</a:t>
            </a:r>
            <a:r>
              <a:rPr lang="pt-BR" sz="2000" dirty="0">
                <a:solidFill>
                  <a:schemeClr val="bg1"/>
                </a:solidFill>
              </a:rPr>
              <a:t> é onde o componte selecionado será renderizado.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582F1-57DF-4634-81B4-C3579D2C55E8}"/>
              </a:ext>
            </a:extLst>
          </p:cNvPr>
          <p:cNvSpPr/>
          <p:nvPr/>
        </p:nvSpPr>
        <p:spPr>
          <a:xfrm>
            <a:off x="104276" y="3708878"/>
            <a:ext cx="2710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routerLinkActive</a:t>
            </a:r>
            <a:r>
              <a:rPr lang="pt-BR" sz="2000" dirty="0">
                <a:solidFill>
                  <a:schemeClr val="bg1"/>
                </a:solidFill>
              </a:rPr>
              <a:t> é a classe CSS que será chamada ao ativar o link;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018A7-E139-479B-A91D-F2BD0DA791EF}"/>
              </a:ext>
            </a:extLst>
          </p:cNvPr>
          <p:cNvSpPr/>
          <p:nvPr/>
        </p:nvSpPr>
        <p:spPr>
          <a:xfrm>
            <a:off x="2814948" y="2690227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</a:t>
            </a:r>
            <a:r>
              <a:rPr lang="pt-BR" sz="2000" dirty="0">
                <a:solidFill>
                  <a:schemeClr val="bg1"/>
                </a:solidFill>
              </a:rPr>
              <a:t> define o link a ser executado ao selecionar a opção do Menu;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EC1497-C46B-4622-8A09-15A857377A38}"/>
              </a:ext>
            </a:extLst>
          </p:cNvPr>
          <p:cNvCxnSpPr/>
          <p:nvPr/>
        </p:nvCxnSpPr>
        <p:spPr>
          <a:xfrm>
            <a:off x="4293704" y="3087754"/>
            <a:ext cx="2531166" cy="9011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0CA50-B997-4010-A5E8-EA4AA36417E9}"/>
              </a:ext>
            </a:extLst>
          </p:cNvPr>
          <p:cNvCxnSpPr/>
          <p:nvPr/>
        </p:nvCxnSpPr>
        <p:spPr>
          <a:xfrm>
            <a:off x="2464904" y="4147927"/>
            <a:ext cx="194030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A08612-0017-48EC-B303-85CEEB08DAF2}"/>
              </a:ext>
            </a:extLst>
          </p:cNvPr>
          <p:cNvCxnSpPr/>
          <p:nvPr/>
        </p:nvCxnSpPr>
        <p:spPr>
          <a:xfrm flipV="1">
            <a:off x="4028661" y="5300867"/>
            <a:ext cx="376548" cy="1113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687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B69177AF-ABCA-4864-B363-9E2D5D1E4BA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A8DFB10-E4C6-469B-8AB4-DF7D6BFAFE3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configuração de rotas simples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E8935-F891-4ACE-B56A-8A9350B9ED07}"/>
              </a:ext>
            </a:extLst>
          </p:cNvPr>
          <p:cNvSpPr/>
          <p:nvPr/>
        </p:nvSpPr>
        <p:spPr>
          <a:xfrm>
            <a:off x="1630582" y="134188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aplicação, o componente Home é renderizado;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92FC-0A0E-42D6-A859-E99F47C5358E}"/>
              </a:ext>
            </a:extLst>
          </p:cNvPr>
          <p:cNvSpPr txBox="1"/>
          <p:nvPr/>
        </p:nvSpPr>
        <p:spPr>
          <a:xfrm>
            <a:off x="4345420" y="203938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2E47F-59CC-44C0-9809-13DBC0315E5A}"/>
              </a:ext>
            </a:extLst>
          </p:cNvPr>
          <p:cNvSpPr txBox="1"/>
          <p:nvPr/>
        </p:nvSpPr>
        <p:spPr>
          <a:xfrm>
            <a:off x="3925174" y="458807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84602D-C0FC-444C-84A7-FCB1C031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78" y="2431089"/>
            <a:ext cx="5257800" cy="1476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0E1D16-F1B2-4724-9A16-0195AD62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78" y="4973071"/>
            <a:ext cx="5229225" cy="15046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ADC1E9-B958-46C2-9CC6-C65BCDE37785}"/>
              </a:ext>
            </a:extLst>
          </p:cNvPr>
          <p:cNvSpPr/>
          <p:nvPr/>
        </p:nvSpPr>
        <p:spPr>
          <a:xfrm>
            <a:off x="1630582" y="403408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4414103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235DCEC-6F69-4870-B431-4CBC5CF25AD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DF2E38D-D73F-4CA7-9CD2-079ED0B5F893}"/>
              </a:ext>
            </a:extLst>
          </p:cNvPr>
          <p:cNvSpPr txBox="1">
            <a:spLocks/>
          </p:cNvSpPr>
          <p:nvPr/>
        </p:nvSpPr>
        <p:spPr>
          <a:xfrm>
            <a:off x="304800" y="438043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O que são rotas filhas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2E7F0-3E97-4404-83DC-4D28F646D157}"/>
              </a:ext>
            </a:extLst>
          </p:cNvPr>
          <p:cNvSpPr/>
          <p:nvPr/>
        </p:nvSpPr>
        <p:spPr>
          <a:xfrm>
            <a:off x="960792" y="1225683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rotas que estão abaixo da Rota Principal;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Neste exemplo temos o componente curso renderizado e abaixo o componente de curso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0FFC5-8B34-4C80-B6BB-4B4E90AF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25" y="3073169"/>
            <a:ext cx="5585747" cy="2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88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78376DE-D2AF-4299-BBFE-4AB82F7D1F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B15A7FE-6CBD-4B55-95B6-7BE48DA3C649}"/>
              </a:ext>
            </a:extLst>
          </p:cNvPr>
          <p:cNvSpPr txBox="1">
            <a:spLocks/>
          </p:cNvSpPr>
          <p:nvPr/>
        </p:nvSpPr>
        <p:spPr>
          <a:xfrm>
            <a:off x="0" y="37908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4D57F-ECA5-4B97-A5C4-DB5FF799BB99}"/>
              </a:ext>
            </a:extLst>
          </p:cNvPr>
          <p:cNvSpPr/>
          <p:nvPr/>
        </p:nvSpPr>
        <p:spPr>
          <a:xfrm>
            <a:off x="860324" y="107830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2 componente, dentro do componente de curso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cursos/cursoForm --module app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cursos/cursoDetalhe --module app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680FB-D9F8-4B00-942C-CDD79DBD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14" y="2837370"/>
            <a:ext cx="3928770" cy="311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A8A43-7131-4658-892B-3361B2282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9C990-823B-41EA-9301-ADAFEF21ACC4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9270107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5623A6-8F00-419C-92E7-DFF22A0960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030403E-9F72-4C0E-AE5E-689A3B87AAF9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22A5-DA9B-4546-AFB7-E1A32579BDEC}"/>
              </a:ext>
            </a:extLst>
          </p:cNvPr>
          <p:cNvSpPr/>
          <p:nvPr/>
        </p:nvSpPr>
        <p:spPr>
          <a:xfrm>
            <a:off x="960792" y="91719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app.routing.module.ts incluido as rotas filhas que serão carregas.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44E2B-3FDF-4234-8003-0965DFAF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96" y="1642396"/>
            <a:ext cx="7239000" cy="4981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A0A3E5-2DE8-4690-8D94-B35F88015C34}"/>
              </a:ext>
            </a:extLst>
          </p:cNvPr>
          <p:cNvSpPr/>
          <p:nvPr/>
        </p:nvSpPr>
        <p:spPr>
          <a:xfrm>
            <a:off x="8599788" y="2588618"/>
            <a:ext cx="3127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Children</a:t>
            </a:r>
            <a:r>
              <a:rPr lang="pt-BR" dirty="0">
                <a:solidFill>
                  <a:schemeClr val="bg1"/>
                </a:solidFill>
              </a:rPr>
              <a:t> que define os componentes que devem ser carregados pelas rotas filhas.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23CF19-66F7-4BC5-A361-1582A0219D3F}"/>
              </a:ext>
            </a:extLst>
          </p:cNvPr>
          <p:cNvCxnSpPr/>
          <p:nvPr/>
        </p:nvCxnSpPr>
        <p:spPr>
          <a:xfrm flipH="1">
            <a:off x="5764696" y="2875722"/>
            <a:ext cx="2835092" cy="9674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91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BDAD77D-9F9D-4B24-80D6-3CBE7C2BEE2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E6F6189-AF36-4FA2-94E3-07FF49F317C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248DA-D39D-4A03-A1E2-0964F20F16FE}"/>
              </a:ext>
            </a:extLst>
          </p:cNvPr>
          <p:cNvSpPr/>
          <p:nvPr/>
        </p:nvSpPr>
        <p:spPr>
          <a:xfrm>
            <a:off x="960792" y="1400527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HTML do componente de cursos </a:t>
            </a:r>
            <a:r>
              <a:rPr lang="pt-BR" sz="2000" b="1" dirty="0">
                <a:solidFill>
                  <a:schemeClr val="bg1"/>
                </a:solidFill>
              </a:rPr>
              <a:t>(cursos\cursos.component.html)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</a:t>
            </a:r>
            <a:r>
              <a:rPr lang="pt-BR" sz="2000" dirty="0">
                <a:solidFill>
                  <a:schemeClr val="bg1"/>
                </a:solidFill>
              </a:rPr>
              <a:t>Incluindo a tag router-outlet para renderizar os componentes filhos.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21D11-19BC-4B94-BE30-D613D812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1" y="2892954"/>
            <a:ext cx="7033651" cy="19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0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1DECC7D-FBD8-48A1-8A4E-CD8FFEB5F42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15B269-5ACA-4A3D-941B-1390877BB9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4CD4A-F8AB-4A0C-80F7-C79BFFBF9B63}"/>
              </a:ext>
            </a:extLst>
          </p:cNvPr>
          <p:cNvSpPr/>
          <p:nvPr/>
        </p:nvSpPr>
        <p:spPr>
          <a:xfrm>
            <a:off x="960792" y="4264797"/>
            <a:ext cx="10006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Os dois componentes(curso e curso Form) são renderizados;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rota filha é utilizada para carregar dois componentes, e conforme o exemplo, primeiro a lista de curso(cursos works) e abaixo uma outra tela para inserir um novo curso (curso-form works)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D8FD8-2486-4A29-B39F-CB8225A8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83" y="1798155"/>
            <a:ext cx="5585747" cy="246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54338-DED9-4D7C-8B14-9CA30106543E}"/>
              </a:ext>
            </a:extLst>
          </p:cNvPr>
          <p:cNvSpPr/>
          <p:nvPr/>
        </p:nvSpPr>
        <p:spPr>
          <a:xfrm>
            <a:off x="1092739" y="987850"/>
            <a:ext cx="1000652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subirmos a aplicação, selecionamos o link de Curso e alteramos o link para Novo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86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319C7F-2C26-47D8-9664-07D822EF2DE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0CC9A17-9B1E-4E6F-8A29-3A73E9B5CD66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- Definição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1FC85-A02B-4BB3-9371-9BFDEA18F8E2}"/>
              </a:ext>
            </a:extLst>
          </p:cNvPr>
          <p:cNvSpPr/>
          <p:nvPr/>
        </p:nvSpPr>
        <p:spPr>
          <a:xfrm>
            <a:off x="720749" y="909605"/>
            <a:ext cx="1088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o carregamento sob demanda para melhoria de perfomance da aplicação;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aplicação deve estar divida em módulos, pois quando navegar pela rota o módulo será carregado.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85DF1-DB29-4BC3-979A-901BE012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773988"/>
            <a:ext cx="2619375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B6E8B-C3E9-4224-842D-80B444EB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926929"/>
            <a:ext cx="2790825" cy="115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648DDD-1F6A-4464-9593-1BADE2EA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3063712"/>
            <a:ext cx="11125200" cy="149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7272A-C174-462A-9EF6-67C4A2DA0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49" y="6141704"/>
            <a:ext cx="11125200" cy="266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4F8F40-717F-4F1F-AA08-D32CFB32A049}"/>
              </a:ext>
            </a:extLst>
          </p:cNvPr>
          <p:cNvSpPr/>
          <p:nvPr/>
        </p:nvSpPr>
        <p:spPr>
          <a:xfrm>
            <a:off x="720749" y="4487976"/>
            <a:ext cx="10574716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carregado após a seleção do link de Cursos;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99ECC50-D1F2-43FD-9DBC-2802061C6D39}"/>
              </a:ext>
            </a:extLst>
          </p:cNvPr>
          <p:cNvSpPr/>
          <p:nvPr/>
        </p:nvSpPr>
        <p:spPr>
          <a:xfrm>
            <a:off x="97897" y="4294575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7554D0-AAA7-43A2-845E-1EBB5F1A1614}"/>
              </a:ext>
            </a:extLst>
          </p:cNvPr>
          <p:cNvSpPr/>
          <p:nvPr/>
        </p:nvSpPr>
        <p:spPr>
          <a:xfrm>
            <a:off x="97897" y="6109402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1131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2F8A8D7-6F57-4166-B7DE-BB83DEA18C0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814EF7-6D31-47E4-B556-CE75AF296AE3}"/>
              </a:ext>
            </a:extLst>
          </p:cNvPr>
          <p:cNvSpPr txBox="1">
            <a:spLocks/>
          </p:cNvSpPr>
          <p:nvPr/>
        </p:nvSpPr>
        <p:spPr>
          <a:xfrm>
            <a:off x="430122" y="31452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ACBFE-0BE6-453F-AB15-800558088175}"/>
              </a:ext>
            </a:extLst>
          </p:cNvPr>
          <p:cNvSpPr/>
          <p:nvPr/>
        </p:nvSpPr>
        <p:spPr>
          <a:xfrm>
            <a:off x="706620" y="1055200"/>
            <a:ext cx="10270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refatorando o código que desenvolvemos criando o módulo de cursos.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m cursos --routing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7EC1F-14CD-4D91-9E2B-0FEDD54C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62" y="2273679"/>
            <a:ext cx="2924175" cy="3819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AAFD37-99DA-4441-BC0C-BA4D05AB752D}"/>
              </a:ext>
            </a:extLst>
          </p:cNvPr>
          <p:cNvSpPr/>
          <p:nvPr/>
        </p:nvSpPr>
        <p:spPr>
          <a:xfrm>
            <a:off x="4979651" y="2732576"/>
            <a:ext cx="5540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parametro routing cria também o arquivo de rotas.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3F89D-927B-4CF0-91F8-4C54BFFF501A}"/>
              </a:ext>
            </a:extLst>
          </p:cNvPr>
          <p:cNvCxnSpPr>
            <a:cxnSpLocks/>
          </p:cNvCxnSpPr>
          <p:nvPr/>
        </p:nvCxnSpPr>
        <p:spPr>
          <a:xfrm flipH="1" flipV="1">
            <a:off x="3776870" y="2070863"/>
            <a:ext cx="1202782" cy="9506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776D8-9BB8-44CB-986C-EAB8E9A7A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41131E-4F6A-4547-BC98-7E98648A2912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80922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5838453-5D04-49F8-AFB5-82C6F79E8B4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28929FC-42C8-4CD6-B7D7-488E2A9B5C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8EFB4-2683-4DB0-954E-851C44D43EEA}"/>
              </a:ext>
            </a:extLst>
          </p:cNvPr>
          <p:cNvSpPr/>
          <p:nvPr/>
        </p:nvSpPr>
        <p:spPr>
          <a:xfrm>
            <a:off x="960792" y="860613"/>
            <a:ext cx="9665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os módulos criados;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Primeiros vamos alterar o </a:t>
            </a:r>
            <a:r>
              <a:rPr lang="pt-BR" sz="2000" b="1" dirty="0">
                <a:solidFill>
                  <a:schemeClr val="bg1"/>
                </a:solidFill>
              </a:rPr>
              <a:t>cursos.module.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F8C09-FD58-4930-A189-638D09E9D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185" y="2203036"/>
            <a:ext cx="6800850" cy="3914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AA9643-E30B-4A4C-8F23-5368EB370082}"/>
              </a:ext>
            </a:extLst>
          </p:cNvPr>
          <p:cNvSpPr/>
          <p:nvPr/>
        </p:nvSpPr>
        <p:spPr>
          <a:xfrm>
            <a:off x="1187077" y="3917392"/>
            <a:ext cx="3302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Incluir os componentes do curso.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B2F5C08-24EE-4BD0-BF93-E637322F728F}"/>
              </a:ext>
            </a:extLst>
          </p:cNvPr>
          <p:cNvSpPr/>
          <p:nvPr/>
        </p:nvSpPr>
        <p:spPr>
          <a:xfrm>
            <a:off x="4651681" y="5071885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E3664E-15B7-4D43-8132-4E953386DE56}"/>
              </a:ext>
            </a:extLst>
          </p:cNvPr>
          <p:cNvSpPr/>
          <p:nvPr/>
        </p:nvSpPr>
        <p:spPr>
          <a:xfrm>
            <a:off x="4243003" y="3099320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774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D14F6B-4075-4F50-B90D-4A0F45E6ABC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4478FD-D5D5-4FDE-8CF5-95E7119CA83F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3355B-9002-421F-BBBF-4C6017400314}"/>
              </a:ext>
            </a:extLst>
          </p:cNvPr>
          <p:cNvSpPr/>
          <p:nvPr/>
        </p:nvSpPr>
        <p:spPr>
          <a:xfrm>
            <a:off x="960792" y="808201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alterar o modulo principal (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remover os componentes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0DFB1-6D9E-4310-90BE-3F62FCE3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06" y="1766861"/>
            <a:ext cx="5495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50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E14BFF-3B24-41EE-B3CB-1ECF3520C01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E8654D6-2C5B-4C85-879F-E861C727D33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CCCF-C00A-45AE-B365-0D661BFA1569}"/>
              </a:ext>
            </a:extLst>
          </p:cNvPr>
          <p:cNvSpPr/>
          <p:nvPr/>
        </p:nvSpPr>
        <p:spPr>
          <a:xfrm>
            <a:off x="960792" y="816475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os arquivos de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</a:t>
            </a:r>
            <a:r>
              <a:rPr lang="pt-BR" sz="2000" b="1" dirty="0">
                <a:solidFill>
                  <a:schemeClr val="bg1"/>
                </a:solidFill>
              </a:rPr>
              <a:t>cursos-routing.module.ts</a:t>
            </a:r>
            <a:r>
              <a:rPr lang="pt-BR" sz="2000" dirty="0">
                <a:solidFill>
                  <a:schemeClr val="bg1"/>
                </a:solidFill>
              </a:rPr>
              <a:t> deve ser alterado incluido as rotas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086E-7C2B-4EEF-B7AE-EFBFED85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55" y="2293803"/>
            <a:ext cx="6962775" cy="3933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7A3BF7-E6D6-430E-BEEB-E13C7CDF3034}"/>
              </a:ext>
            </a:extLst>
          </p:cNvPr>
          <p:cNvSpPr/>
          <p:nvPr/>
        </p:nvSpPr>
        <p:spPr>
          <a:xfrm>
            <a:off x="450584" y="3752883"/>
            <a:ext cx="262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path principal deve ficar vazio.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7978FF-89C5-4528-A145-F99424C543F4}"/>
              </a:ext>
            </a:extLst>
          </p:cNvPr>
          <p:cNvCxnSpPr>
            <a:cxnSpLocks/>
          </p:cNvCxnSpPr>
          <p:nvPr/>
        </p:nvCxnSpPr>
        <p:spPr>
          <a:xfrm>
            <a:off x="2637183" y="3988904"/>
            <a:ext cx="1431234" cy="119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0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1E4F986-83EB-482B-803F-3C4ED05C22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44530CD-5D26-4148-A8AB-9AB97118276E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5FEA0-CD28-4384-BA36-247845913B34}"/>
              </a:ext>
            </a:extLst>
          </p:cNvPr>
          <p:cNvSpPr/>
          <p:nvPr/>
        </p:nvSpPr>
        <p:spPr>
          <a:xfrm>
            <a:off x="960792" y="994742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</a:t>
            </a:r>
            <a:r>
              <a:rPr lang="pt-BR" sz="2000" b="1" dirty="0">
                <a:solidFill>
                  <a:schemeClr val="bg1"/>
                </a:solidFill>
              </a:rPr>
              <a:t>app.routing.module.ts</a:t>
            </a:r>
            <a:r>
              <a:rPr lang="pt-BR" sz="2000" dirty="0">
                <a:solidFill>
                  <a:schemeClr val="bg1"/>
                </a:solidFill>
              </a:rPr>
              <a:t> para carregar o modulo de cursos via Lazy Loading;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D1B18-3F81-4F1B-B522-32F57A83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41" y="2203450"/>
            <a:ext cx="7334250" cy="415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975CBB-429F-48E0-A1F7-8A35C75A92F1}"/>
              </a:ext>
            </a:extLst>
          </p:cNvPr>
          <p:cNvSpPr/>
          <p:nvPr/>
        </p:nvSpPr>
        <p:spPr>
          <a:xfrm>
            <a:off x="9001191" y="3772068"/>
            <a:ext cx="2968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loadChildren</a:t>
            </a:r>
            <a:r>
              <a:rPr lang="pt-BR" sz="2000" dirty="0">
                <a:solidFill>
                  <a:schemeClr val="bg1"/>
                </a:solidFill>
              </a:rPr>
              <a:t> referência o Modulo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802E60C-C2F1-486A-8737-829A43516C64}"/>
              </a:ext>
            </a:extLst>
          </p:cNvPr>
          <p:cNvSpPr/>
          <p:nvPr/>
        </p:nvSpPr>
        <p:spPr>
          <a:xfrm>
            <a:off x="2120348" y="4505739"/>
            <a:ext cx="490330" cy="238539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95C3A2-19E7-4F6A-8311-5FE36D792C4B}"/>
              </a:ext>
            </a:extLst>
          </p:cNvPr>
          <p:cNvCxnSpPr/>
          <p:nvPr/>
        </p:nvCxnSpPr>
        <p:spPr>
          <a:xfrm flipH="1">
            <a:off x="4651513" y="4094922"/>
            <a:ext cx="4041913" cy="41081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623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 - Definição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670C5-038C-493F-B024-64657CF42FED}"/>
              </a:ext>
            </a:extLst>
          </p:cNvPr>
          <p:cNvSpPr/>
          <p:nvPr/>
        </p:nvSpPr>
        <p:spPr>
          <a:xfrm>
            <a:off x="559863" y="8954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executar a aplicação, o arquivo </a:t>
            </a:r>
            <a:r>
              <a:rPr lang="pt-BR" b="1" dirty="0">
                <a:solidFill>
                  <a:schemeClr val="bg1"/>
                </a:solidFill>
              </a:rPr>
              <a:t>main.bundle.js </a:t>
            </a:r>
            <a:r>
              <a:rPr lang="pt-BR" dirty="0">
                <a:solidFill>
                  <a:schemeClr val="bg1"/>
                </a:solidFill>
              </a:rPr>
              <a:t>será carregado com o código da aplicação.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24042-B640-484D-9F68-A732368A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394160"/>
            <a:ext cx="26193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5786-ECE3-4A0C-814A-E84C9909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706787"/>
            <a:ext cx="27908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5FFC0-4AEE-4F28-AD31-5FF76264E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2703581"/>
            <a:ext cx="11125200" cy="149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FCD13-E6D6-4859-BF02-A9C1E75EF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0" y="6089650"/>
            <a:ext cx="11125200" cy="26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656491" y="4169943"/>
            <a:ext cx="1057471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será carregado somente após a seleção do link de Cursos;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F89663-E58D-48D6-B42D-D22EFADCCC85}"/>
              </a:ext>
            </a:extLst>
          </p:cNvPr>
          <p:cNvSpPr/>
          <p:nvPr/>
        </p:nvSpPr>
        <p:spPr>
          <a:xfrm>
            <a:off x="125687" y="3929862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1733A6-9D55-4580-9C41-64223665EA44}"/>
              </a:ext>
            </a:extLst>
          </p:cNvPr>
          <p:cNvSpPr/>
          <p:nvPr/>
        </p:nvSpPr>
        <p:spPr>
          <a:xfrm>
            <a:off x="120488" y="6030843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954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4353848" y="1998919"/>
            <a:ext cx="521422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Simples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Filhas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Lazy Loading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rotas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F4054D1-DEF0-4A84-B04D-898C2CCE93D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99C996C-8E76-4CCD-8A2A-4D8A4263F9E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- Definição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570AD-687B-4989-8F2E-55E538EC6898}"/>
              </a:ext>
            </a:extLst>
          </p:cNvPr>
          <p:cNvSpPr/>
          <p:nvPr/>
        </p:nvSpPr>
        <p:spPr>
          <a:xfrm>
            <a:off x="888459" y="1498542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Rota é o acesso a cada link da pagina;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Quando um link é selecionado, o componente é carregado para construir a pagina.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57EA27E-4386-45E5-A195-1D32CFA2D3B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7EB84E4-BA7B-4F01-BF37-11F9EC133AA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- Definição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B5FF6-0045-4A85-B93E-F9EAABFE961D}"/>
              </a:ext>
            </a:extLst>
          </p:cNvPr>
          <p:cNvSpPr/>
          <p:nvPr/>
        </p:nvSpPr>
        <p:spPr>
          <a:xfrm>
            <a:off x="888459" y="918454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ao exemplo com uma página principal com as opções de Login e Cursos;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iniciar a página principal, o componente Home é renderizado;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A79F2-624E-453D-AFEB-A2C113A86A84}"/>
              </a:ext>
            </a:extLst>
          </p:cNvPr>
          <p:cNvSpPr txBox="1"/>
          <p:nvPr/>
        </p:nvSpPr>
        <p:spPr>
          <a:xfrm>
            <a:off x="4663471" y="19231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00A7C-43F4-45D5-BCF2-70AB6E185CC0}"/>
              </a:ext>
            </a:extLst>
          </p:cNvPr>
          <p:cNvSpPr txBox="1"/>
          <p:nvPr/>
        </p:nvSpPr>
        <p:spPr>
          <a:xfrm>
            <a:off x="4271800" y="428955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13735-EBC1-4082-8D46-A9F108D3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29" y="2314884"/>
            <a:ext cx="5257800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73C29B-0FC0-49A8-8F2C-F1C98B6D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504" y="4674548"/>
            <a:ext cx="5229225" cy="15046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C4F0D-EE65-4AFA-8EE1-FBCD4930C81D}"/>
              </a:ext>
            </a:extLst>
          </p:cNvPr>
          <p:cNvSpPr/>
          <p:nvPr/>
        </p:nvSpPr>
        <p:spPr>
          <a:xfrm>
            <a:off x="888459" y="3782291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289051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7ABC6C-F8D3-43D2-8A3B-676BBAE7FB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24AD4AB-623D-4B18-BEBB-F8050386D1F4}"/>
              </a:ext>
            </a:extLst>
          </p:cNvPr>
          <p:cNvSpPr txBox="1">
            <a:spLocks/>
          </p:cNvSpPr>
          <p:nvPr/>
        </p:nvSpPr>
        <p:spPr>
          <a:xfrm>
            <a:off x="-245156" y="37473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como configurar uma rota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50F05-D770-4F18-9366-D7214E5A1CF8}"/>
              </a:ext>
            </a:extLst>
          </p:cNvPr>
          <p:cNvSpPr/>
          <p:nvPr/>
        </p:nvSpPr>
        <p:spPr>
          <a:xfrm>
            <a:off x="960792" y="1671808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Deve ser criado um arquivo para o controle das rotas, chamado de rounting,  esse arquivo possui basicamente o caminho e a referencia ao objeto que deve ser carregado;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componente, o arquivo de HTML deve ser inserido a tag </a:t>
            </a:r>
            <a:r>
              <a:rPr lang="pt-BR" sz="2000" b="1" dirty="0">
                <a:solidFill>
                  <a:schemeClr val="bg1"/>
                </a:solidFill>
              </a:rPr>
              <a:t>&lt;router-outlet&gt;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9B6C2-617E-4A86-8251-9DECCA3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74" y="3700053"/>
            <a:ext cx="3875254" cy="264651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41BCE3-3D09-47A5-BC95-068DC7ADCEE7}"/>
              </a:ext>
            </a:extLst>
          </p:cNvPr>
          <p:cNvSpPr/>
          <p:nvPr/>
        </p:nvSpPr>
        <p:spPr>
          <a:xfrm>
            <a:off x="3326296" y="5946714"/>
            <a:ext cx="982891" cy="449351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9C77F-6E7C-4187-9409-8EFF6B365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130F8-5787-4C65-99F9-3C86B894D04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57210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374B929-70A3-49C4-9496-639CD018268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983742-69E5-4DAC-95AB-B9B191E7A83A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CC4FD-4854-463C-95CE-AD6FC4DC5FD0}"/>
              </a:ext>
            </a:extLst>
          </p:cNvPr>
          <p:cNvSpPr/>
          <p:nvPr/>
        </p:nvSpPr>
        <p:spPr>
          <a:xfrm>
            <a:off x="843961" y="1477731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criar a tela com rotas simples;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criar um novo projeto com 3 componentes: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home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login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F5FF5-5797-4BE2-9766-0C725AA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977" y="4592101"/>
            <a:ext cx="4716487" cy="16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4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8F825D-0C30-4283-A0DB-395018B5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E3D292-3C47-435D-83D6-F644E3A8886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90B6F-CB61-42BB-A2FA-DA1BEDE8699A}"/>
              </a:ext>
            </a:extLst>
          </p:cNvPr>
          <p:cNvSpPr/>
          <p:nvPr/>
        </p:nvSpPr>
        <p:spPr>
          <a:xfrm>
            <a:off x="503527" y="1329975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arquivo de rotas - </a:t>
            </a:r>
            <a:r>
              <a:rPr lang="pt-BR" sz="2000" b="1" dirty="0">
                <a:solidFill>
                  <a:schemeClr val="bg1"/>
                </a:solidFill>
              </a:rPr>
              <a:t>app.rounting.module.ts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4E6A0-A903-4DB5-8EF5-3B2CF108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7" y="2212129"/>
            <a:ext cx="6686550" cy="4219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764E03-A25C-4308-BC63-BE1143AEE4FC}"/>
              </a:ext>
            </a:extLst>
          </p:cNvPr>
          <p:cNvSpPr/>
          <p:nvPr/>
        </p:nvSpPr>
        <p:spPr>
          <a:xfrm>
            <a:off x="7190077" y="2387908"/>
            <a:ext cx="4890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appRouters</a:t>
            </a:r>
            <a:r>
              <a:rPr lang="pt-BR" dirty="0">
                <a:solidFill>
                  <a:schemeClr val="bg1"/>
                </a:solidFill>
              </a:rPr>
              <a:t> é a variável responsável pela definição das Rotas;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4DB2F-3214-4EDE-BEBA-4A59B9A5B9FD}"/>
              </a:ext>
            </a:extLst>
          </p:cNvPr>
          <p:cNvSpPr/>
          <p:nvPr/>
        </p:nvSpPr>
        <p:spPr>
          <a:xfrm>
            <a:off x="7190077" y="3519403"/>
            <a:ext cx="48908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forRoot</a:t>
            </a:r>
            <a:r>
              <a:rPr lang="pt-BR" dirty="0">
                <a:solidFill>
                  <a:schemeClr val="bg1"/>
                </a:solidFill>
              </a:rPr>
              <a:t> define que esse é o modulo principal e que deve carregar as informações conforme a variavel appRouters.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A30E5-FBA9-4499-B288-8E10D7A1E1FA}"/>
              </a:ext>
            </a:extLst>
          </p:cNvPr>
          <p:cNvSpPr/>
          <p:nvPr/>
        </p:nvSpPr>
        <p:spPr>
          <a:xfrm>
            <a:off x="7190077" y="5118013"/>
            <a:ext cx="48908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é a definição do nome da classe de rota;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9A9B03-B25B-4277-A436-B51119622D4F}"/>
              </a:ext>
            </a:extLst>
          </p:cNvPr>
          <p:cNvCxnSpPr>
            <a:cxnSpLocks/>
          </p:cNvCxnSpPr>
          <p:nvPr/>
        </p:nvCxnSpPr>
        <p:spPr>
          <a:xfrm flipH="1">
            <a:off x="1961323" y="2704368"/>
            <a:ext cx="5327373" cy="12447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FFD20-C092-4882-9418-ABA1AAE6C74A}"/>
              </a:ext>
            </a:extLst>
          </p:cNvPr>
          <p:cNvCxnSpPr/>
          <p:nvPr/>
        </p:nvCxnSpPr>
        <p:spPr>
          <a:xfrm flipH="1">
            <a:off x="3419061" y="3776870"/>
            <a:ext cx="3869635" cy="145773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BA8A1C-AE95-4672-9F28-85FF31AA27B2}"/>
              </a:ext>
            </a:extLst>
          </p:cNvPr>
          <p:cNvCxnSpPr>
            <a:cxnSpLocks/>
          </p:cNvCxnSpPr>
          <p:nvPr/>
        </p:nvCxnSpPr>
        <p:spPr>
          <a:xfrm flipH="1">
            <a:off x="3074504" y="5406887"/>
            <a:ext cx="4214192" cy="5238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523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0053180-792C-4E8E-B830-2EA017313E8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080CD9F-DE62-4F9F-B82A-E7D5E165B4C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7BD54-EC15-474C-84CF-E22A5D40CC41}"/>
              </a:ext>
            </a:extLst>
          </p:cNvPr>
          <p:cNvSpPr/>
          <p:nvPr/>
        </p:nvSpPr>
        <p:spPr>
          <a:xfrm>
            <a:off x="727129" y="111068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arquivo de modulo com a configuração da Rota.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7CCA7-0889-4860-8573-78FA8637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91" y="1582555"/>
            <a:ext cx="6400800" cy="5238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778CB-968D-4E66-AC6E-22D53EDF118C}"/>
              </a:ext>
            </a:extLst>
          </p:cNvPr>
          <p:cNvSpPr/>
          <p:nvPr/>
        </p:nvSpPr>
        <p:spPr>
          <a:xfrm>
            <a:off x="439360" y="5200084"/>
            <a:ext cx="31146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deve ser importado para o módulo.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6C51D-420B-4D88-AF4C-076611E3D94E}"/>
              </a:ext>
            </a:extLst>
          </p:cNvPr>
          <p:cNvCxnSpPr/>
          <p:nvPr/>
        </p:nvCxnSpPr>
        <p:spPr>
          <a:xfrm flipV="1">
            <a:off x="2544417" y="3545081"/>
            <a:ext cx="2584174" cy="178229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86427A-6EEE-4327-BDCC-AA38DEE438C8}"/>
              </a:ext>
            </a:extLst>
          </p:cNvPr>
          <p:cNvCxnSpPr/>
          <p:nvPr/>
        </p:nvCxnSpPr>
        <p:spPr>
          <a:xfrm>
            <a:off x="2510740" y="5579165"/>
            <a:ext cx="220703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975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888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203</cp:revision>
  <dcterms:created xsi:type="dcterms:W3CDTF">2018-03-08T20:56:03Z</dcterms:created>
  <dcterms:modified xsi:type="dcterms:W3CDTF">2018-04-11T16:48:31Z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